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36"/>
  </p:notesMasterIdLst>
  <p:handoutMasterIdLst>
    <p:handoutMasterId r:id="rId37"/>
  </p:handoutMasterIdLst>
  <p:sldIdLst>
    <p:sldId id="361" r:id="rId2"/>
    <p:sldId id="475" r:id="rId3"/>
    <p:sldId id="452" r:id="rId4"/>
    <p:sldId id="461" r:id="rId5"/>
    <p:sldId id="451" r:id="rId6"/>
    <p:sldId id="470" r:id="rId7"/>
    <p:sldId id="453" r:id="rId8"/>
    <p:sldId id="454" r:id="rId9"/>
    <p:sldId id="455" r:id="rId10"/>
    <p:sldId id="477" r:id="rId11"/>
    <p:sldId id="456" r:id="rId12"/>
    <p:sldId id="469" r:id="rId13"/>
    <p:sldId id="462" r:id="rId14"/>
    <p:sldId id="459" r:id="rId15"/>
    <p:sldId id="490" r:id="rId16"/>
    <p:sldId id="460" r:id="rId17"/>
    <p:sldId id="465" r:id="rId18"/>
    <p:sldId id="471" r:id="rId19"/>
    <p:sldId id="472" r:id="rId20"/>
    <p:sldId id="473" r:id="rId21"/>
    <p:sldId id="474" r:id="rId22"/>
    <p:sldId id="458" r:id="rId23"/>
    <p:sldId id="495" r:id="rId24"/>
    <p:sldId id="501" r:id="rId25"/>
    <p:sldId id="515" r:id="rId26"/>
    <p:sldId id="502" r:id="rId27"/>
    <p:sldId id="503" r:id="rId28"/>
    <p:sldId id="516" r:id="rId29"/>
    <p:sldId id="507" r:id="rId30"/>
    <p:sldId id="505" r:id="rId31"/>
    <p:sldId id="509" r:id="rId32"/>
    <p:sldId id="506" r:id="rId33"/>
    <p:sldId id="508" r:id="rId34"/>
    <p:sldId id="510" r:id="rId3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2EDC"/>
    <a:srgbClr val="FF6900"/>
    <a:srgbClr val="F4CEC9"/>
    <a:srgbClr val="007434"/>
    <a:srgbClr val="9EBF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07" autoAdjust="0"/>
    <p:restoredTop sz="90490" autoAdjust="0"/>
  </p:normalViewPr>
  <p:slideViewPr>
    <p:cSldViewPr>
      <p:cViewPr varScale="1">
        <p:scale>
          <a:sx n="105" d="100"/>
          <a:sy n="105" d="100"/>
        </p:scale>
        <p:origin x="190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8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962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C7A310A2-6535-4417-8FA8-AA0E3BD8E381}" type="datetimeFigureOut">
              <a:rPr lang="en-US" smtClean="0"/>
              <a:t>2/25/20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2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F8B6821C-F382-4246-80AA-F937D9CF3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7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A968B9A5-E803-4C2D-B955-F74BDA24F802}" type="datetimeFigureOut">
              <a:rPr lang="en-US" smtClean="0"/>
              <a:t>2/25/20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A82CFD2B-B1E9-4286-B907-F22A15B9E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5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27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65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33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MORE HERE ABOUT THE RULE OF THUMB, and how it can be related with the relationship between </a:t>
            </a:r>
            <a:r>
              <a:rPr lang="en-US" dirty="0" err="1"/>
              <a:t>sig.fig</a:t>
            </a:r>
            <a:r>
              <a:rPr lang="en-US" dirty="0"/>
              <a:t> and relative error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1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51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8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x that satisfies</a:t>
            </a:r>
            <a:r>
              <a:rPr lang="en-US" baseline="0" dirty="0"/>
              <a:t> Ax=b? What are the input to this problem?</a:t>
            </a:r>
            <a:endParaRPr lang="en-US" dirty="0"/>
          </a:p>
          <a:p>
            <a:endParaRPr lang="en-US" dirty="0"/>
          </a:p>
          <a:p>
            <a:r>
              <a:rPr lang="en-US" dirty="0"/>
              <a:t>Input data are A and b.</a:t>
            </a:r>
          </a:p>
          <a:p>
            <a:endParaRPr lang="en-US" dirty="0"/>
          </a:p>
          <a:p>
            <a:r>
              <a:rPr lang="en-US" dirty="0"/>
              <a:t>We add</a:t>
            </a:r>
            <a:r>
              <a:rPr lang="en-US" baseline="0" dirty="0"/>
              <a:t> noise in b and how much noise do we see in the solution x?</a:t>
            </a:r>
          </a:p>
          <a:p>
            <a:endParaRPr lang="en-US" baseline="0" dirty="0"/>
          </a:p>
          <a:p>
            <a:r>
              <a:rPr lang="en-US" baseline="0" dirty="0"/>
              <a:t>Suppose the matrix A had noise. How much should we expect in the solution x?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7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09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25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40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75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97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86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Residual: how well the solution satisfies the problem</a:t>
            </a:r>
          </a:p>
          <a:p>
            <a:r>
              <a:rPr lang="en-US" sz="12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Error: how close the solution is to the approximate one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9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2/25/20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327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11B3707-FD6F-4357-B18B-37D39DF1D0B5}" type="datetimeFigureOut">
              <a:rPr lang="en-US" smtClean="0"/>
              <a:t>2/25/20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7" Type="http://schemas.openxmlformats.org/officeDocument/2006/relationships/image" Target="../media/image690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0.png"/><Relationship Id="rId5" Type="http://schemas.openxmlformats.org/officeDocument/2006/relationships/image" Target="../media/image840.png"/><Relationship Id="rId4" Type="http://schemas.openxmlformats.org/officeDocument/2006/relationships/image" Target="../media/image8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390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NUL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5" Type="http://schemas.openxmlformats.org/officeDocument/2006/relationships/image" Target="../media/image27.png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45.png"/><Relationship Id="rId9" Type="http://schemas.openxmlformats.org/officeDocument/2006/relationships/image" Target="../media/image1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524000"/>
            <a:ext cx="8229600" cy="1470025"/>
          </a:xfrm>
        </p:spPr>
        <p:txBody>
          <a:bodyPr>
            <a:normAutofit/>
          </a:bodyPr>
          <a:lstStyle/>
          <a:p>
            <a:r>
              <a:rPr lang="en-US" dirty="0"/>
              <a:t>Linear System of Equations: Conditioning</a:t>
            </a:r>
          </a:p>
        </p:txBody>
      </p:sp>
    </p:spTree>
    <p:extLst>
      <p:ext uri="{BB962C8B-B14F-4D97-AF65-F5344CB8AC3E}">
        <p14:creationId xmlns:p14="http://schemas.microsoft.com/office/powerpoint/2010/main" val="2433198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228600"/>
            <a:ext cx="8382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Recall Induced Matrix Norms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91369" y="1436750"/>
                <a:ext cx="2929007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mr-I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400" b="0" i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is-I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69" y="1436750"/>
                <a:ext cx="2929007" cy="11005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49339" y="3059672"/>
                <a:ext cx="3013068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mr-I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400" b="0" i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is-I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39" y="3059672"/>
                <a:ext cx="3013068" cy="11423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93700" y="4800600"/>
                <a:ext cx="2336281" cy="5755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mr-I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400" b="0" i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0" y="4800600"/>
                <a:ext cx="2336281" cy="575542"/>
              </a:xfrm>
              <a:prstGeom prst="rect">
                <a:avLst/>
              </a:prstGeom>
              <a:blipFill rotWithShape="0"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91369" y="5638800"/>
                <a:ext cx="433118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/>
                  <a:t> are the singular value of the matrix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69" y="5638800"/>
                <a:ext cx="4331186" cy="430887"/>
              </a:xfrm>
              <a:prstGeom prst="rect">
                <a:avLst/>
              </a:prstGeom>
              <a:blipFill rotWithShape="0">
                <a:blip r:embed="rId5"/>
                <a:stretch>
                  <a:fillRect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733800" y="1769935"/>
                <a:ext cx="516891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/>
                  <a:t>Maximum absolute column sum of the </a:t>
                </a:r>
                <a:r>
                  <a:rPr lang="en-US" sz="2200" dirty="0"/>
                  <a:t>matrix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1769935"/>
                <a:ext cx="5168916" cy="430887"/>
              </a:xfrm>
              <a:prstGeom prst="rect">
                <a:avLst/>
              </a:prstGeom>
              <a:blipFill rotWithShape="0">
                <a:blip r:embed="rId6"/>
                <a:stretch>
                  <a:fillRect l="-1535" t="-7042" b="-29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606784" y="3415410"/>
                <a:ext cx="473975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/>
                  <a:t>Maximum absolute row sum of the matrix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784" y="3415410"/>
                <a:ext cx="4739759" cy="430887"/>
              </a:xfrm>
              <a:prstGeom prst="rect">
                <a:avLst/>
              </a:prstGeom>
              <a:blipFill rotWithShape="0">
                <a:blip r:embed="rId7"/>
                <a:stretch>
                  <a:fillRect l="-1673" t="-7042" b="-29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4761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23426"/>
            <a:ext cx="8245684" cy="2508250"/>
          </a:xfrm>
          <a:prstGeom prst="rect">
            <a:avLst/>
          </a:prstGeom>
        </p:spPr>
      </p:pic>
      <p:sp>
        <p:nvSpPr>
          <p:cNvPr id="4" name="Text Box 148"/>
          <p:cNvSpPr txBox="1">
            <a:spLocks noChangeArrowheads="1"/>
          </p:cNvSpPr>
          <p:nvPr/>
        </p:nvSpPr>
        <p:spPr bwMode="auto">
          <a:xfrm>
            <a:off x="381000" y="177440"/>
            <a:ext cx="9067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Iclicker</a:t>
            </a: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question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81000" y="3962400"/>
                <a:ext cx="4572000" cy="181588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514350" indent="-514350">
                  <a:buAutoNum type="alphaUcParenR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sz="2800" i="1" dirty="0">
                  <a:solidFill>
                    <a:srgbClr val="000000"/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pPr marL="514350" indent="-514350">
                  <a:buAutoNum type="alphaUcParenR"/>
                </a:pPr>
                <a:r>
                  <a:rPr lang="en-US" sz="2800" i="1" dirty="0">
                    <a:solidFill>
                      <a:srgbClr val="000000"/>
                    </a:solidFill>
                    <a:latin typeface="Cambria Math" charset="0"/>
                    <a:cs typeface="Times New Roman" panose="02020603050405020304" pitchFamily="18" charset="0"/>
                  </a:rPr>
                  <a:t>50</a:t>
                </a:r>
              </a:p>
              <a:p>
                <a:pPr marL="514350" indent="-514350">
                  <a:buAutoNum type="alphaUcParenR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00</m:t>
                    </m:r>
                  </m:oMath>
                </a14:m>
                <a:endParaRPr lang="en-US" sz="2800" b="0" i="1" dirty="0">
                  <a:solidFill>
                    <a:srgbClr val="000000"/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pPr marL="514350" indent="-514350">
                  <a:buAutoNum type="alphaUcParenR"/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00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sz="2800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962400"/>
                <a:ext cx="4572000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82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8"/>
          <p:cNvSpPr txBox="1">
            <a:spLocks noChangeArrowheads="1"/>
          </p:cNvSpPr>
          <p:nvPr/>
        </p:nvSpPr>
        <p:spPr bwMode="auto">
          <a:xfrm>
            <a:off x="381000" y="177440"/>
            <a:ext cx="9067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About condition numbers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1367" y="1143000"/>
                <a:ext cx="8712200" cy="30064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For any matrix </a:t>
                </a:r>
                <a14:m>
                  <m:oMath xmlns:m="http://schemas.openxmlformats.org/officeDocument/2006/math">
                    <m:r>
                      <a:rPr lang="en-US" sz="2200" b="1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𝑐𝑜𝑛𝑑</m:t>
                    </m:r>
                    <m:d>
                      <m:dPr>
                        <m:ctrlP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  <m:r>
                      <a:rPr lang="en-US" sz="2200" b="1" i="1" dirty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For the identity matrix </a:t>
                </a:r>
                <a14:m>
                  <m:oMath xmlns:m="http://schemas.openxmlformats.org/officeDocument/2006/math">
                    <m:r>
                      <a:rPr lang="en-US" sz="2200" b="1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𝑰</m:t>
                    </m:r>
                    <m:r>
                      <a:rPr lang="en-US" sz="2200" b="1" i="1" dirty="0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200" b="1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200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𝑐𝑜𝑛𝑑</m:t>
                    </m:r>
                    <m:d>
                      <m:dPr>
                        <m:ctrlP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1" i="1" dirty="0" smtClean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𝑰</m:t>
                        </m:r>
                      </m:e>
                    </m:d>
                    <m:r>
                      <a:rPr lang="en-US" sz="2200" b="1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200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sz="2200" dirty="0">
                  <a:solidFill>
                    <a:srgbClr val="000000"/>
                  </a:solidFill>
                  <a:latin typeface="Times New Roman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For any matrix </a:t>
                </a:r>
                <a14:m>
                  <m:oMath xmlns:m="http://schemas.openxmlformats.org/officeDocument/2006/math">
                    <m:r>
                      <a:rPr lang="en-US" sz="2200" b="1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sz="2200" b="1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and a nonzero scalar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𝑐𝑜𝑛𝑑</m:t>
                    </m:r>
                    <m:d>
                      <m:dPr>
                        <m:ctrlP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  <m:r>
                      <a:rPr lang="en-US" sz="2200" b="1" i="1" dirty="0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200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𝑐𝑜𝑛𝑑</m:t>
                    </m:r>
                    <m:d>
                      <m:dPr>
                        <m:ctrlP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</m:oMath>
                </a14:m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For any diagonal matrix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𝑫</m:t>
                    </m:r>
                  </m:oMath>
                </a14:m>
                <a:r>
                  <a:rPr lang="en-US" sz="2200" b="1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𝑐𝑜𝑛𝑑</m:t>
                    </m:r>
                    <m:d>
                      <m:dPr>
                        <m:ctrlP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𝑫</m:t>
                        </m:r>
                      </m:e>
                    </m:d>
                    <m:r>
                      <a:rPr lang="en-US" sz="2200" b="1" i="1" dirty="0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2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𝒎𝒂𝒙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200" b="1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1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dirty="0" smtClean="0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200" b="1" i="1" dirty="0" smtClean="0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200" b="1" i="1" dirty="0" smtClean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𝒎𝒊𝒏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200" b="1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1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dirty="0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200" b="1" i="1" dirty="0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2200" b="1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7" y="1143000"/>
                <a:ext cx="8712200" cy="3006464"/>
              </a:xfrm>
              <a:prstGeom prst="rect">
                <a:avLst/>
              </a:prstGeom>
              <a:blipFill>
                <a:blip r:embed="rId3"/>
                <a:stretch>
                  <a:fillRect l="-728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115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51367" y="250057"/>
            <a:ext cx="9067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“Little c” demo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1367" y="1143000"/>
            <a:ext cx="87122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Discuss what happens when c is ”close” to zero</a:t>
            </a:r>
          </a:p>
          <a:p>
            <a:r>
              <a:rPr lang="en-US" sz="22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What are the eigenvalues of triangular matrices?</a:t>
            </a:r>
          </a:p>
          <a:p>
            <a:r>
              <a:rPr lang="en-US" sz="22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We need to pivot!</a:t>
            </a:r>
          </a:p>
          <a:p>
            <a:endParaRPr lang="en-US" sz="2200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2200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37B843-6483-DA46-ADB8-533B9F4EBD21}"/>
              </a:ext>
            </a:extLst>
          </p:cNvPr>
          <p:cNvSpPr/>
          <p:nvPr/>
        </p:nvSpPr>
        <p:spPr>
          <a:xfrm>
            <a:off x="381072" y="4572000"/>
            <a:ext cx="83354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Remarks:</a:t>
            </a:r>
          </a:p>
          <a:p>
            <a:r>
              <a:rPr lang="en-US" sz="2400" dirty="0"/>
              <a:t>The need for pivoting does not depend on whether the matrix is singular.</a:t>
            </a:r>
          </a:p>
          <a:p>
            <a:r>
              <a:rPr lang="en-US" sz="2400" dirty="0"/>
              <a:t>A non-singular matrix always has a solution.</a:t>
            </a:r>
          </a:p>
          <a:p>
            <a:r>
              <a:rPr lang="en-US" sz="2400" dirty="0"/>
              <a:t>A singular matrix may not have a solution, or may have infinitely many solutions.</a:t>
            </a:r>
          </a:p>
        </p:txBody>
      </p:sp>
    </p:spTree>
    <p:extLst>
      <p:ext uri="{BB962C8B-B14F-4D97-AF65-F5344CB8AC3E}">
        <p14:creationId xmlns:p14="http://schemas.microsoft.com/office/powerpoint/2010/main" val="1260314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177440"/>
            <a:ext cx="9067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Iclicker</a:t>
            </a: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question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5599"/>
          <a:stretch/>
        </p:blipFill>
        <p:spPr>
          <a:xfrm>
            <a:off x="381000" y="3276600"/>
            <a:ext cx="8153400" cy="32985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2771" y="1120385"/>
            <a:ext cx="8458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need for pivoting depends on whether the matrix is singular.</a:t>
            </a:r>
          </a:p>
          <a:p>
            <a:pPr marL="514350" indent="-514350" algn="ctr">
              <a:buAutoNum type="alphaUcParenR"/>
            </a:pPr>
            <a:r>
              <a:rPr lang="en-US" sz="2800" dirty="0"/>
              <a:t>True</a:t>
            </a:r>
          </a:p>
          <a:p>
            <a:pPr marL="514350" indent="-514350" algn="ctr">
              <a:buAutoNum type="alphaUcParenR"/>
            </a:pPr>
            <a:r>
              <a:rPr lang="en-US" sz="2800" dirty="0"/>
              <a:t>False 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4419600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i="1" dirty="0">
                <a:solidFill>
                  <a:srgbClr val="000000"/>
                </a:solidFill>
                <a:latin typeface="Cambria Math" charset="0"/>
                <a:cs typeface="Times New Roman" panose="02020603050405020304" pitchFamily="18" charset="0"/>
              </a:rPr>
              <a:t>A)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i="1" dirty="0">
                <a:solidFill>
                  <a:srgbClr val="000000"/>
                </a:solidFill>
                <a:latin typeface="Cambria Math" charset="0"/>
                <a:cs typeface="Times New Roman" panose="02020603050405020304" pitchFamily="18" charset="0"/>
              </a:rPr>
              <a:t>B)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i="1" dirty="0">
                <a:solidFill>
                  <a:srgbClr val="000000"/>
                </a:solidFill>
                <a:latin typeface="Cambria Math" charset="0"/>
                <a:cs typeface="Times New Roman" panose="02020603050405020304" pitchFamily="18" charset="0"/>
              </a:rPr>
              <a:t>C)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i="1" dirty="0">
                <a:solidFill>
                  <a:srgbClr val="000000"/>
                </a:solidFill>
                <a:latin typeface="Cambria Math" charset="0"/>
                <a:cs typeface="Times New Roman" panose="02020603050405020304" pitchFamily="18" charset="0"/>
              </a:rPr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86866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8"/>
          <p:cNvSpPr txBox="1">
            <a:spLocks noChangeArrowheads="1"/>
          </p:cNvSpPr>
          <p:nvPr/>
        </p:nvSpPr>
        <p:spPr bwMode="auto">
          <a:xfrm>
            <a:off x="381000" y="177440"/>
            <a:ext cx="9067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About condition numbers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1367" y="1143000"/>
                <a:ext cx="8712200" cy="537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For any matrix </a:t>
                </a:r>
                <a14:m>
                  <m:oMath xmlns:m="http://schemas.openxmlformats.org/officeDocument/2006/math">
                    <m:r>
                      <a:rPr lang="en-US" sz="2200" b="1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𝑐𝑜𝑛𝑑</m:t>
                    </m:r>
                    <m:d>
                      <m:dPr>
                        <m:ctrlP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  <m:r>
                      <a:rPr lang="en-US" sz="2200" b="1" i="1" dirty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For the identity matrix </a:t>
                </a:r>
                <a14:m>
                  <m:oMath xmlns:m="http://schemas.openxmlformats.org/officeDocument/2006/math">
                    <m:r>
                      <a:rPr lang="en-US" sz="2200" b="1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𝑰</m:t>
                    </m:r>
                    <m:r>
                      <a:rPr lang="en-US" sz="2200" b="1" i="1" dirty="0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200" b="1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200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𝑐𝑜𝑛𝑑</m:t>
                    </m:r>
                    <m:d>
                      <m:dPr>
                        <m:ctrlP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1" i="1" dirty="0" smtClean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𝑰</m:t>
                        </m:r>
                      </m:e>
                    </m:d>
                    <m:r>
                      <a:rPr lang="en-US" sz="2200" b="1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200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sz="2200" dirty="0">
                  <a:solidFill>
                    <a:srgbClr val="000000"/>
                  </a:solidFill>
                  <a:latin typeface="Times New Roman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For any matrix </a:t>
                </a:r>
                <a14:m>
                  <m:oMath xmlns:m="http://schemas.openxmlformats.org/officeDocument/2006/math">
                    <m:r>
                      <a:rPr lang="en-US" sz="2200" b="1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sz="2200" b="1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and a nonzero scalar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𝑐𝑜𝑛𝑑</m:t>
                    </m:r>
                    <m:d>
                      <m:dPr>
                        <m:ctrlP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  <m:r>
                      <a:rPr lang="en-US" sz="2200" b="1" i="1" dirty="0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200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𝑐𝑜𝑛𝑑</m:t>
                    </m:r>
                    <m:d>
                      <m:dPr>
                        <m:ctrlP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</m:oMath>
                </a14:m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For any diagonal matrix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𝑫</m:t>
                    </m:r>
                  </m:oMath>
                </a14:m>
                <a:r>
                  <a:rPr lang="en-US" sz="2200" b="1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𝑐𝑜𝑛𝑑</m:t>
                    </m:r>
                    <m:d>
                      <m:dPr>
                        <m:ctrlP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𝑫</m:t>
                        </m:r>
                      </m:e>
                    </m:d>
                    <m:r>
                      <a:rPr lang="en-US" sz="2200" b="1" i="1" dirty="0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2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𝒎𝒂𝒙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200" b="1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1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dirty="0" smtClean="0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200" b="1" i="1" dirty="0" smtClean="0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200" b="1" i="1" dirty="0" smtClean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𝒎𝒊𝒏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200" b="1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1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dirty="0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200" b="1" i="1" dirty="0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2200" b="1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condition number is a measure of how close a matrix is to being singular: a matrix with large condition number is nearly singular, whereas a matrix with a condition number close to 1 is far from being singular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determinant of a matrix is NOT a good indicator is a matrix is near singularity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7" y="1143000"/>
                <a:ext cx="8712200" cy="5376344"/>
              </a:xfrm>
              <a:prstGeom prst="rect">
                <a:avLst/>
              </a:prstGeom>
              <a:blipFill rotWithShape="0">
                <a:blip r:embed="rId3"/>
                <a:stretch>
                  <a:fillRect l="-770" t="-795" r="-560" b="-1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1946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51367" y="250057"/>
            <a:ext cx="90678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Condition Number of Orthogonal Matrices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51367" y="2209800"/>
                <a:ext cx="8712200" cy="25499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What is the 2-norm condition number of an orthogonal matrix A?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𝑐𝑜𝑛𝑑</m:t>
                      </m:r>
                      <m:d>
                        <m:dPr>
                          <m:ctrlPr>
                            <a:rPr lang="en-US" sz="22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200" b="1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mr-IN" sz="22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 dirty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sz="2200" i="1" dirty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2200" b="1" i="1" dirty="0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22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1" i="1" dirty="0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  <m:sub>
                          <m:r>
                            <a:rPr lang="en-US" sz="2200" b="1" i="1" dirty="0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200" b="1" i="1" dirty="0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mr-IN" sz="22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 dirty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sz="2200" b="1" i="1" dirty="0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  <m:sub>
                          <m: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sz="2200" i="1" dirty="0">
                  <a:solidFill>
                    <a:srgbClr val="00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That means orthogonal matrices have optimal conditioning.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They are very well-behaved in computation.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7" y="2209800"/>
                <a:ext cx="8712200" cy="2549929"/>
              </a:xfrm>
              <a:prstGeom prst="rect">
                <a:avLst/>
              </a:prstGeom>
              <a:blipFill rotWithShape="0">
                <a:blip r:embed="rId3"/>
                <a:stretch>
                  <a:fillRect l="-910" t="-1675" b="-4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630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51367" y="250056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Residual versus error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51367" y="1143000"/>
                <a:ext cx="8712200" cy="55092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Our goal is to find the solution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𝒙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to the linear system of equations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𝑨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endParaRPr lang="en-US" sz="2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Let us recall the solution of the perturbed problem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ctr"/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sz="2200" b="1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𝒙</m:t>
                        </m:r>
                      </m:e>
                    </m:acc>
                    <m:r>
                      <a:rPr lang="en-US" sz="2200" b="0" i="1" smtClean="0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d>
                      <m:dPr>
                        <m:ctrlPr>
                          <a:rPr lang="en-US" sz="2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0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rgbClr val="0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sz="2200" b="1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Δ</m:t>
                        </m:r>
                        <m:r>
                          <a:rPr lang="en-US" sz="2200" b="1" i="1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200" b="1" dirty="0">
                  <a:solidFill>
                    <a:srgbClr val="000000"/>
                  </a:solidFill>
                  <a:latin typeface="Times New Roman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2200" b="1" dirty="0">
                  <a:solidFill>
                    <a:srgbClr val="000000"/>
                  </a:solidFill>
                  <a:latin typeface="Times New Roman" charset="0"/>
                  <a:cs typeface="Times New Roman" panose="02020603050405020304" pitchFamily="18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which could be the solution of 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𝑨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𝒙</m:t>
                          </m:r>
                        </m:e>
                      </m:acc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d>
                        <m:dPr>
                          <m:ctrlP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𝒃</m:t>
                          </m:r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200" b="1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 </m:t>
                      </m:r>
                      <m:d>
                        <m:dPr>
                          <m:ctrlPr>
                            <a:rPr lang="en-US" sz="2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𝑨</m:t>
                          </m:r>
                          <m:r>
                            <a:rPr lang="en-US" sz="2200" b="1" i="1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𝑬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𝒙</m:t>
                          </m:r>
                        </m:e>
                      </m:acc>
                      <m:r>
                        <a:rPr lang="en-US" sz="220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𝒃</m:t>
                      </m:r>
                      <m:r>
                        <a:rPr lang="en-US" sz="2200" b="1" i="1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,  (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𝑨</m:t>
                      </m:r>
                      <m:r>
                        <a:rPr lang="en-US" sz="2200" b="1" i="1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+</m:t>
                      </m:r>
                      <m:r>
                        <a:rPr lang="en-US" sz="2200" b="1" i="1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𝑬</m:t>
                      </m:r>
                      <m:r>
                        <a:rPr lang="en-US" sz="2200" b="1" i="1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) </m:t>
                      </m:r>
                      <m:acc>
                        <m:accPr>
                          <m:chr m:val="̂"/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𝒙</m:t>
                          </m:r>
                        </m:e>
                      </m:acc>
                      <m:r>
                        <a:rPr lang="en-US" sz="220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d>
                        <m:dPr>
                          <m:ctrlP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𝒃</m:t>
                          </m:r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And the </a:t>
                </a:r>
                <a:r>
                  <a:rPr lang="en-US" sz="2200" b="1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error vector 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𝒆</m:t>
                      </m:r>
                      <m:r>
                        <a:rPr lang="en-US" sz="220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b="1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Δ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𝒙</m:t>
                          </m:r>
                        </m:e>
                      </m:acc>
                      <m:r>
                        <a:rPr lang="en-US" sz="220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−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𝒙</m:t>
                      </m:r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We can write the </a:t>
                </a:r>
                <a:r>
                  <a:rPr lang="en-US" sz="2200" b="1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residual vector 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𝒓</m:t>
                      </m:r>
                      <m:r>
                        <a:rPr lang="en-US" sz="220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a:rPr lang="en-US" sz="220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𝒃</m:t>
                      </m:r>
                      <m:r>
                        <a:rPr lang="en-US" sz="220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−</m:t>
                      </m:r>
                      <m:r>
                        <a:rPr lang="en-US" sz="220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𝑨</m:t>
                      </m:r>
                      <m:r>
                        <a:rPr lang="en-US" sz="220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7" y="1143000"/>
                <a:ext cx="8712200" cy="5509200"/>
              </a:xfrm>
              <a:prstGeom prst="rect">
                <a:avLst/>
              </a:prstGeom>
              <a:blipFill>
                <a:blip r:embed="rId3"/>
                <a:stretch>
                  <a:fillRect l="-873" t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73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7696" y="1115116"/>
                <a:ext cx="8538272" cy="53337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28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8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Relative residual:</a:t>
                </a:r>
                <a:r>
                  <a:rPr lang="mr-IN" sz="2800" b="1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8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d>
                          <m:dPr>
                            <m:begChr m:val="‖"/>
                            <m:endChr m:val="‖"/>
                            <m:ctrlPr>
                              <a:rPr lang="mr-IN" sz="2800" b="1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r>
                              <a:rPr lang="en-US" sz="2800" b="1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𝒓</m:t>
                            </m:r>
                          </m:e>
                        </m:d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800" b="1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r>
                              <a:rPr lang="en-US" sz="2800" b="1" i="1" dirty="0" smtClean="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𝑨</m:t>
                            </m:r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sz="2800" b="1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r>
                              <a:rPr lang="en-US" sz="2800" b="1" i="1" dirty="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𝒙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800" b="1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(How well the solution satisfies the problem)</a:t>
                </a:r>
              </a:p>
              <a:p>
                <a:pPr marL="514350" indent="-514350">
                  <a:buAutoNum type="alphaUcParenR"/>
                </a:pPr>
                <a:endParaRPr lang="en-US" sz="2800" b="1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8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Relative error: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8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d>
                          <m:dPr>
                            <m:begChr m:val="‖"/>
                            <m:endChr m:val="‖"/>
                            <m:ctrlPr>
                              <a:rPr lang="mr-IN" sz="2800" b="1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800" b="1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Δ</m:t>
                            </m:r>
                            <m:r>
                              <a:rPr lang="en-US" sz="2800" b="1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𝒙</m:t>
                            </m:r>
                            <m:r>
                              <m:rPr>
                                <m:nor/>
                              </m:rPr>
                              <a:rPr lang="en-US" sz="2800" b="1" dirty="0">
                                <a:solidFill>
                                  <a:srgbClr val="000000"/>
                                </a:solidFill>
                                <a:latin typeface="Times New Roman" charset="0"/>
                                <a:ea typeface="Times New Roman" charset="0"/>
                                <a:cs typeface="Times New Roman" charset="0"/>
                              </a:rPr>
                              <m:t> </m:t>
                            </m:r>
                          </m:e>
                        </m:d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800" b="1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r>
                              <a:rPr lang="en-US" sz="2800" b="1" i="1" dirty="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𝒙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sz="2800" b="1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(How close the approximated solution is from the exact one)</a:t>
                </a:r>
              </a:p>
              <a:p>
                <a:pPr marL="514350" indent="-514350">
                  <a:buAutoNum type="alphaUcParenR"/>
                </a:pPr>
                <a:endParaRPr lang="en-US" sz="28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8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When solving a system of linear equations via LU with partial pivoting, the relative residual is guaranteed to be small!</a:t>
                </a:r>
              </a:p>
              <a:p>
                <a:endParaRPr lang="en-US" sz="28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96" y="1115116"/>
                <a:ext cx="8538272" cy="5333768"/>
              </a:xfrm>
              <a:prstGeom prst="rect">
                <a:avLst/>
              </a:prstGeom>
              <a:blipFill>
                <a:blip r:embed="rId3"/>
                <a:stretch>
                  <a:fillRect l="-1486" r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67696" y="457200"/>
            <a:ext cx="61622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Demo “Rule of Thumb on Conditioning”</a:t>
            </a:r>
          </a:p>
        </p:txBody>
      </p:sp>
    </p:spTree>
    <p:extLst>
      <p:ext uri="{BB962C8B-B14F-4D97-AF65-F5344CB8AC3E}">
        <p14:creationId xmlns:p14="http://schemas.microsoft.com/office/powerpoint/2010/main" val="1388173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250056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Residual versus error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51367" y="1219200"/>
                <a:ext cx="8712200" cy="5488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Let us first obtain the norm of the error: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sz="2200" b="1" i="1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−</m:t>
                          </m:r>
                          <m:r>
                            <a:rPr lang="en-US" sz="2200" b="1" i="1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𝒙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mr-IN" sz="22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dirty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200" b="1" i="1" dirty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200" b="1" i="1" dirty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sz="2200" b="1" i="1" dirty="0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𝑨</m:t>
                          </m:r>
                          <m:r>
                            <a:rPr lang="en-US" sz="2200" b="1" i="1" dirty="0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sz="2200" b="1" i="1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sz="2200" b="1" i="1" dirty="0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𝒃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sz="2200" b="1" i="1" dirty="0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𝑨</m:t>
                          </m:r>
                          <m: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accPr>
                            <m:e>
                              <m:r>
                                <a:rPr lang="en-US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−</m:t>
                          </m:r>
                          <m: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𝒃</m:t>
                          </m:r>
                          <m:r>
                            <a:rPr lang="en-US" sz="2200" b="1" i="1" dirty="0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  <m:r>
                        <a:rPr lang="en-US" sz="2200" b="1" i="1" dirty="0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dirty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sz="2200" b="1" i="1" dirty="0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200" b="1" i="1" dirty="0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en-US" sz="2200" b="1" i="1" dirty="0">
                  <a:solidFill>
                    <a:srgbClr val="000000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sz="2200" b="1" i="1" dirty="0">
                  <a:solidFill>
                    <a:srgbClr val="000000"/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lang="en-US" sz="2200" b="1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  <m:r>
                        <a:rPr lang="en-US" sz="2200" b="1" i="1" dirty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f>
                        <m:fPr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 dirty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sz="2200" b="1" i="1" dirty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sz="2200" b="1" i="1" dirty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  <m:r>
                        <a:rPr lang="en-US" sz="2200" b="1" i="1" dirty="0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 dirty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sz="2200" b="1" i="1" dirty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sz="2200" b="1" i="1" dirty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sz="2200" b="1" i="1" dirty="0">
                  <a:solidFill>
                    <a:srgbClr val="00000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lang="en-US" sz="2200" b="1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  <m:r>
                        <a:rPr lang="en-US" sz="2200" b="1" i="1" dirty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sz="2200" b="0" i="1" dirty="0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𝑐𝑜𝑛𝑑</m:t>
                      </m:r>
                      <m:r>
                        <a:rPr lang="en-US" sz="2200" b="1" i="1" dirty="0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200" b="1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sz="2200" b="1" i="1" dirty="0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)</m:t>
                      </m:r>
                      <m:f>
                        <m:fPr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ctr"/>
                <a:r>
                  <a:rPr lang="en-US" sz="2800" b="1" dirty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For well-conditioned matrices, small relative residual implies small relative error.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7" y="1219200"/>
                <a:ext cx="8712200" cy="5488682"/>
              </a:xfrm>
              <a:prstGeom prst="rect">
                <a:avLst/>
              </a:prstGeom>
              <a:blipFill>
                <a:blip r:embed="rId3"/>
                <a:stretch>
                  <a:fillRect l="-873" t="-926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098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54360"/>
          <a:stretch/>
        </p:blipFill>
        <p:spPr>
          <a:xfrm>
            <a:off x="5443" y="4233672"/>
            <a:ext cx="4800600" cy="2624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1" y="38100"/>
            <a:ext cx="8458200" cy="4229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t="50489" r="8192" b="6076"/>
          <a:stretch/>
        </p:blipFill>
        <p:spPr>
          <a:xfrm>
            <a:off x="4572001" y="4267200"/>
            <a:ext cx="4572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96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51367" y="250056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Residual versus error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51367" y="1219200"/>
                <a:ext cx="8712200" cy="5932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Without loss of generality, let us assume that the perturbed solution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sz="2200" b="1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𝒙</m:t>
                        </m:r>
                      </m:e>
                    </m:acc>
                    <m:r>
                      <a:rPr lang="en-US" sz="2200" b="1" i="1" smtClean="0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satisfies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𝑨</m:t>
                          </m:r>
                          <m:r>
                            <a:rPr lang="en-US" sz="2200" b="1" i="1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+</m:t>
                          </m:r>
                          <m:r>
                            <a:rPr lang="en-US" sz="2200" b="1" i="1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𝑬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𝒙</m:t>
                          </m:r>
                        </m:e>
                      </m:acc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𝒃</m:t>
                      </m:r>
                    </m:oMath>
                  </m:oMathPara>
                </a14:m>
                <a:endParaRPr lang="en-US" sz="2200" b="1" i="1" dirty="0">
                  <a:solidFill>
                    <a:srgbClr val="00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endParaRPr lang="en-US" sz="2200" b="1" i="1" dirty="0">
                  <a:solidFill>
                    <a:srgbClr val="00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Then the </a:t>
                </a:r>
                <a:r>
                  <a:rPr lang="en-US" sz="2200" b="1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residual vector 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becomes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𝒓</m:t>
                      </m:r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a:rPr lang="en-US" sz="220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𝒃</m:t>
                      </m:r>
                      <m:r>
                        <a:rPr lang="en-US" sz="220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−</m:t>
                      </m:r>
                      <m:r>
                        <a:rPr lang="en-US" sz="220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𝑨</m:t>
                      </m:r>
                      <m:r>
                        <a:rPr lang="en-US" sz="220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𝒙</m:t>
                          </m:r>
                        </m:e>
                      </m:acc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a:rPr lang="en-US" sz="220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𝒃</m:t>
                      </m:r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−(</m:t>
                      </m:r>
                      <m:r>
                        <a:rPr lang="en-US" sz="220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𝒃</m:t>
                      </m:r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−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𝑬</m:t>
                      </m:r>
                      <m:r>
                        <a:rPr lang="en-US" sz="2200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𝒙</m:t>
                          </m:r>
                        </m:e>
                      </m:acc>
                      <m:r>
                        <a:rPr lang="en-US" sz="2200" b="0" i="0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)=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𝑬</m:t>
                      </m:r>
                      <m:r>
                        <a:rPr lang="en-US" sz="2200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And the norm of the residual is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mr-IN" sz="22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𝒓</m:t>
                        </m:r>
                      </m:e>
                    </m:d>
                    <m:r>
                      <a:rPr lang="en-US" sz="2200" b="0" i="0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mr-IN" sz="22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0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𝑬</m:t>
                        </m:r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sz="2200" b="1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sz="2200" b="1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mr-IN" sz="22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0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𝑬</m:t>
                        </m:r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mr-IN" sz="2200" b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mr-IN" sz="22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accPr>
                          <m:e>
                            <m:r>
                              <a:rPr lang="en-US" sz="2200" b="1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𝒙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. After normalizing the residual norm, we obtain</a:t>
                </a:r>
              </a:p>
              <a:p>
                <a:endParaRPr lang="en-US" sz="2200" b="1" i="1" dirty="0">
                  <a:solidFill>
                    <a:srgbClr val="000000"/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sz="2200" b="1" i="1" dirty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f>
                        <m:fPr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𝑬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</m:d>
                        </m:den>
                      </m:f>
                      <m:r>
                        <a:rPr lang="en-US" sz="2200" b="1" i="1" dirty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sz="2200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sz="2200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is large without pivoting and small with partial pivoting. Therefore, Gaussian elimination with partial pivoting yields </a:t>
                </a:r>
                <a:r>
                  <a:rPr lang="en-US" sz="2200" b="1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small relative residual regardless of conditioning of the system</a:t>
                </a:r>
                <a:r>
                  <a:rPr lang="en-US" sz="2400" dirty="0"/>
                  <a:t>.</a:t>
                </a:r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7" y="1219200"/>
                <a:ext cx="8712200" cy="5932137"/>
              </a:xfrm>
              <a:prstGeom prst="rect">
                <a:avLst/>
              </a:prstGeom>
              <a:blipFill rotWithShape="0">
                <a:blip r:embed="rId3"/>
                <a:stretch>
                  <a:fillRect l="-910" t="-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99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51367" y="250056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Rule of thumb for conditioning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51367" y="1143000"/>
                <a:ext cx="8712200" cy="48381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Suppose we want to find the solution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𝒙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to the linear system of equations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𝑨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using LU factorization with partial pivoting and backward/forward substitutions.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Suppose we compute the solution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sz="2200" b="1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𝒙</m:t>
                        </m:r>
                      </m:e>
                    </m:acc>
                    <m:r>
                      <a:rPr lang="en-US" sz="2200" b="0" i="1" smtClean="0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.</m:t>
                    </m:r>
                  </m:oMath>
                </a14:m>
                <a:endParaRPr lang="en-US" sz="2200" b="1" dirty="0">
                  <a:solidFill>
                    <a:srgbClr val="000000"/>
                  </a:solidFill>
                  <a:latin typeface="Times New Roman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2200" b="1" dirty="0">
                  <a:solidFill>
                    <a:srgbClr val="000000"/>
                  </a:solidFill>
                  <a:latin typeface="Times New Roman" charset="0"/>
                  <a:cs typeface="Times New Roman" panose="02020603050405020304" pitchFamily="18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If the entries in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𝑨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𝒃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are accurate to S decimal digits, 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𝑐𝑜𝑛𝑑</m:t>
                    </m:r>
                    <m:d>
                      <m:dPr>
                        <m:ctrlP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  <m:r>
                      <a:rPr lang="en-US" sz="2200" b="1" i="1" dirty="0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𝑾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then the elements of the solution vector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sz="2200" b="1" i="1">
                            <a:solidFill>
                              <a:srgbClr val="0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will be accurate to about 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𝑆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−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𝑊</m:t>
                      </m:r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decimal digits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7" y="1143000"/>
                <a:ext cx="8712200" cy="4838184"/>
              </a:xfrm>
              <a:prstGeom prst="rect">
                <a:avLst/>
              </a:prstGeom>
              <a:blipFill rotWithShape="0">
                <a:blip r:embed="rId3"/>
                <a:stretch>
                  <a:fillRect l="-910" t="-2018" r="-1190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286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177440"/>
            <a:ext cx="9067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Iclicker</a:t>
            </a: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question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738"/>
          <a:stretch/>
        </p:blipFill>
        <p:spPr>
          <a:xfrm>
            <a:off x="304800" y="1066800"/>
            <a:ext cx="8616043" cy="23126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3685" y="3593021"/>
            <a:ext cx="853827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lphaUcParenR"/>
            </a:pPr>
            <a:r>
              <a:rPr lang="en-US" sz="28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lang="en-US" sz="2800" b="1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514350" indent="-514350">
              <a:buAutoNum type="alphaUcParenR"/>
            </a:pPr>
            <a:r>
              <a:rPr lang="en-US" sz="28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10</a:t>
            </a:r>
          </a:p>
          <a:p>
            <a:pPr marL="514350" indent="-514350">
              <a:buAutoNum type="alphaUcParenR"/>
            </a:pPr>
            <a:r>
              <a:rPr lang="en-US" sz="28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13</a:t>
            </a:r>
          </a:p>
          <a:p>
            <a:pPr marL="514350" indent="-514350">
              <a:buAutoNum type="alphaUcParenR"/>
            </a:pPr>
            <a:r>
              <a:rPr lang="en-US" sz="28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16</a:t>
            </a:r>
          </a:p>
          <a:p>
            <a:pPr marL="514350" indent="-514350">
              <a:buAutoNum type="alphaUcParenR"/>
            </a:pPr>
            <a:r>
              <a:rPr lang="en-US" sz="28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32</a:t>
            </a:r>
          </a:p>
          <a:p>
            <a:pPr marL="514350" indent="-514350">
              <a:buAutoNum type="alphaUcParenR"/>
            </a:pPr>
            <a:endParaRPr lang="en-US" sz="2800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2800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417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228600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Sparse Matrices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1287272"/>
            <a:ext cx="44958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Some type of matrices contain many zeros. Storing all those zero entries is wasteful!</a:t>
            </a:r>
          </a:p>
          <a:p>
            <a:endParaRPr lang="en-US" sz="2200" dirty="0"/>
          </a:p>
          <a:p>
            <a:r>
              <a:rPr lang="en-US" sz="2200" dirty="0"/>
              <a:t>How can we efficiently store large matrices without storing tons of zeros?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82879" y="3810000"/>
                <a:ext cx="8251521" cy="2462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200" b="1" dirty="0"/>
                  <a:t>Sparse matrices </a:t>
                </a:r>
                <a:r>
                  <a:rPr lang="en-US" sz="2200" dirty="0"/>
                  <a:t>(vague definition): matrix with few non-zero entries.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200" dirty="0"/>
                  <a:t>For practical purposes: an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𝑚</m:t>
                    </m:r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200" dirty="0"/>
                  <a:t>matrix is sparse if it has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𝑚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200" dirty="0"/>
                  <a:t> non-zero entries.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200" dirty="0"/>
                  <a:t>This means roughly a constant number of non-zero entries per row and column.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200" dirty="0"/>
                  <a:t>Another definition: “matrices that allow special techniques to take advantage of the large number of zero elements” (J. Wilkinson)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79" y="3810000"/>
                <a:ext cx="8251521" cy="2462213"/>
              </a:xfrm>
              <a:prstGeom prst="rect">
                <a:avLst/>
              </a:prstGeom>
              <a:blipFill>
                <a:blip r:embed="rId2"/>
                <a:stretch>
                  <a:fillRect l="-768" t="-2062" r="-768" b="-3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06829"/>
            <a:ext cx="3200400" cy="325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72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228600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Sparse Matrices: Goals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68940" y="1328539"/>
                <a:ext cx="8341659" cy="1785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200" b="1" dirty="0"/>
                  <a:t>Perform standard matrix computations economically, i.e., without storing the zeros of the matrix.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sz="2200" b="1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200" dirty="0"/>
                  <a:t>For typical Finite Element and Finite Difference matrices, the number of non-zero entries is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40" y="1328539"/>
                <a:ext cx="8341659" cy="1785104"/>
              </a:xfrm>
              <a:prstGeom prst="rect">
                <a:avLst/>
              </a:prstGeom>
              <a:blipFill rotWithShape="0">
                <a:blip r:embed="rId2"/>
                <a:stretch>
                  <a:fillRect l="-804" t="-3072" b="-6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52800"/>
            <a:ext cx="3847520" cy="2578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73768" y="-1383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927" y="2935844"/>
            <a:ext cx="3418674" cy="32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94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228600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Sparse Matrices: MP example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673768" y="-1383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FDB53D-9731-DC48-8CE4-2FC972967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860" y="1051956"/>
            <a:ext cx="2595168" cy="2453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0759E4-84F9-FB46-ACD7-D6EC18674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32" y="1051956"/>
            <a:ext cx="3695700" cy="50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4D22A1-6D9B-FB42-8593-D5DBA95F7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756" y="3810000"/>
            <a:ext cx="2971800" cy="28416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EFE657-6C83-DD41-BA19-5ED742F3E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3660755"/>
            <a:ext cx="17526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67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228600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Sparse Matrices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673768" y="-1383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04800" y="1258529"/>
                <a:ext cx="8305800" cy="37240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EXAMPLE:</a:t>
                </a:r>
              </a:p>
              <a:p>
                <a:pPr marL="800100" lvl="1" indent="-342900">
                  <a:buFont typeface="Arial" charset="0"/>
                  <a:buChar char="•"/>
                </a:pPr>
                <a:endParaRPr lang="en-US" sz="2400" b="1" dirty="0"/>
              </a:p>
              <a:p>
                <a:r>
                  <a:rPr lang="en-US" sz="2400" dirty="0"/>
                  <a:t>Number of operations required to add two square dense matrices:</a:t>
                </a:r>
              </a:p>
              <a:p>
                <a:pPr algn="ctr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dirty="0"/>
                  <a:t>Number of operations required to add two sparse matrices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charset="0"/>
                      </a:rPr>
                      <m:t>𝐀</m:t>
                    </m:r>
                    <m:r>
                      <a:rPr lang="en-US" sz="2400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1" smtClean="0">
                        <a:latin typeface="Cambria Math" charset="0"/>
                      </a:rPr>
                      <m:t>𝐁</m:t>
                    </m:r>
                    <m:r>
                      <a:rPr lang="en-US" sz="2400" b="1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nnz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𝐀</m:t>
                              </m:r>
                            </m:e>
                          </m:d>
                          <m:r>
                            <a:rPr lang="en-US" sz="2400" b="0" i="0" smtClean="0"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nnz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1" i="0" smtClean="0">
                              <a:latin typeface="Cambria Math" charset="0"/>
                            </a:rPr>
                            <m:t>𝐁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nnz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charset="0"/>
                          </a:rPr>
                          <m:t>𝐗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 </m:t>
                    </m:r>
                  </m:oMath>
                </a14:m>
                <a:r>
                  <a:rPr lang="en-US" sz="2400" dirty="0"/>
                  <a:t>number of non-zero elements of a matrix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charset="0"/>
                      </a:rPr>
                      <m:t>𝐗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258529"/>
                <a:ext cx="8305800" cy="3724096"/>
              </a:xfrm>
              <a:prstGeom prst="rect">
                <a:avLst/>
              </a:prstGeom>
              <a:blipFill>
                <a:blip r:embed="rId2"/>
                <a:stretch>
                  <a:fillRect l="-1223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474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228600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Popular Storage Structures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673768" y="-1383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23" y="1371600"/>
            <a:ext cx="8001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52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E96ACA-D11C-F946-923B-95ADDDC78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148" y="801458"/>
            <a:ext cx="4876800" cy="2399071"/>
          </a:xfrm>
          <a:prstGeom prst="rect">
            <a:avLst/>
          </a:prstGeom>
        </p:spPr>
      </p:pic>
      <p:sp>
        <p:nvSpPr>
          <p:cNvPr id="4" name="Text Box 148">
            <a:extLst>
              <a:ext uri="{FF2B5EF4-FFF2-40B4-BE49-F238E27FC236}">
                <a16:creationId xmlns:a16="http://schemas.microsoft.com/office/drawing/2014/main" id="{5D82408F-18CC-DD49-8654-63E755A82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8600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Dense (DNS)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B90517-FCB4-A04F-95BF-2076ED463949}"/>
                  </a:ext>
                </a:extLst>
              </p:cNvPr>
              <p:cNvSpPr txBox="1"/>
              <p:nvPr/>
            </p:nvSpPr>
            <p:spPr>
              <a:xfrm>
                <a:off x="227494" y="3438081"/>
                <a:ext cx="26350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𝐴𝑠h𝑎𝑝𝑒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𝑛𝑟𝑜𝑤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𝑛𝑐𝑜𝑙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B90517-FCB4-A04F-95BF-2076ED463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94" y="3438081"/>
                <a:ext cx="2635080" cy="307777"/>
              </a:xfrm>
              <a:prstGeom prst="rect">
                <a:avLst/>
              </a:prstGeom>
              <a:blipFill>
                <a:blip r:embed="rId3"/>
                <a:stretch>
                  <a:fillRect l="-2404" t="-4000" r="-2885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28DBC82-5985-2747-8477-6EC42F4B3F30}"/>
              </a:ext>
            </a:extLst>
          </p:cNvPr>
          <p:cNvSpPr/>
          <p:nvPr/>
        </p:nvSpPr>
        <p:spPr>
          <a:xfrm>
            <a:off x="304800" y="5103805"/>
            <a:ext cx="5943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Simple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Row-wise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Easy blocked formats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Stores all the zeros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B1524D-CE56-EF4D-8FC1-E245A852CC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4"/>
          <a:stretch/>
        </p:blipFill>
        <p:spPr>
          <a:xfrm>
            <a:off x="220567" y="3810661"/>
            <a:ext cx="8898495" cy="535064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68F29085-93AE-5242-890D-A3188D22BD7D}"/>
              </a:ext>
            </a:extLst>
          </p:cNvPr>
          <p:cNvSpPr/>
          <p:nvPr/>
        </p:nvSpPr>
        <p:spPr>
          <a:xfrm rot="5400000">
            <a:off x="3821500" y="3554438"/>
            <a:ext cx="533400" cy="18382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ABF07A-0113-3E4C-87E1-E653C1C72F7F}"/>
              </a:ext>
            </a:extLst>
          </p:cNvPr>
          <p:cNvSpPr/>
          <p:nvPr/>
        </p:nvSpPr>
        <p:spPr>
          <a:xfrm>
            <a:off x="1883942" y="4725779"/>
            <a:ext cx="73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BD155D-2D65-D245-A13A-FCD308D992CE}"/>
              </a:ext>
            </a:extLst>
          </p:cNvPr>
          <p:cNvSpPr/>
          <p:nvPr/>
        </p:nvSpPr>
        <p:spPr>
          <a:xfrm>
            <a:off x="3731316" y="4725779"/>
            <a:ext cx="73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Row 1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0F280FE7-6B20-C14E-AD90-FCC243524A04}"/>
              </a:ext>
            </a:extLst>
          </p:cNvPr>
          <p:cNvSpPr/>
          <p:nvPr/>
        </p:nvSpPr>
        <p:spPr>
          <a:xfrm rot="5400000">
            <a:off x="1873042" y="3444184"/>
            <a:ext cx="566014" cy="202609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EF2FF0B2-C17E-404D-BC94-F4D8F0C04A4C}"/>
              </a:ext>
            </a:extLst>
          </p:cNvPr>
          <p:cNvSpPr/>
          <p:nvPr/>
        </p:nvSpPr>
        <p:spPr>
          <a:xfrm rot="5400000">
            <a:off x="7726837" y="3584687"/>
            <a:ext cx="533400" cy="18382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908A7-3CDF-C94C-A365-151E039099DD}"/>
              </a:ext>
            </a:extLst>
          </p:cNvPr>
          <p:cNvSpPr/>
          <p:nvPr/>
        </p:nvSpPr>
        <p:spPr>
          <a:xfrm>
            <a:off x="5789279" y="4756028"/>
            <a:ext cx="732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Row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1EC621-366E-2A46-B4E9-4EBBD0A6BBE5}"/>
              </a:ext>
            </a:extLst>
          </p:cNvPr>
          <p:cNvSpPr/>
          <p:nvPr/>
        </p:nvSpPr>
        <p:spPr>
          <a:xfrm>
            <a:off x="7636653" y="4756028"/>
            <a:ext cx="732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Row 3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70E76AC-FBAB-394A-9DCE-F45229EFD85D}"/>
              </a:ext>
            </a:extLst>
          </p:cNvPr>
          <p:cNvSpPr/>
          <p:nvPr/>
        </p:nvSpPr>
        <p:spPr>
          <a:xfrm rot="5400000">
            <a:off x="5778379" y="3474433"/>
            <a:ext cx="566014" cy="202609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466135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228600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Coordinate (COO) 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673768" y="-1383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FD376A-643C-694F-8D6F-DCDB5295C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844" y="809772"/>
            <a:ext cx="4256944" cy="2094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82481-26A5-E749-AFED-BEA5C9D12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06" y="2895601"/>
            <a:ext cx="8056627" cy="21135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7389" y="4810056"/>
            <a:ext cx="5943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Simple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Does not store the zero elements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Not sorted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i="1" dirty="0"/>
              <a:t>row</a:t>
            </a:r>
            <a:r>
              <a:rPr lang="en-US" sz="2400" dirty="0"/>
              <a:t> and </a:t>
            </a:r>
            <a:r>
              <a:rPr lang="en-US" sz="2400" i="1" dirty="0"/>
              <a:t>col</a:t>
            </a:r>
            <a:r>
              <a:rPr lang="en-US" sz="2400" dirty="0"/>
              <a:t>: array of integers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i="1" dirty="0"/>
              <a:t>data</a:t>
            </a:r>
            <a:r>
              <a:rPr lang="en-US" sz="2400" dirty="0"/>
              <a:t>: array of doubles</a:t>
            </a:r>
          </a:p>
        </p:txBody>
      </p:sp>
    </p:spTree>
    <p:extLst>
      <p:ext uri="{BB962C8B-B14F-4D97-AF65-F5344CB8AC3E}">
        <p14:creationId xmlns:p14="http://schemas.microsoft.com/office/powerpoint/2010/main" val="297727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304800"/>
            <a:ext cx="9067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Numerical experiments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1219200"/>
            <a:ext cx="8534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Input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has uncertainties:</a:t>
            </a:r>
          </a:p>
          <a:p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Errors due to representation with finite precision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Error in the sampling</a:t>
            </a:r>
          </a:p>
          <a:p>
            <a:endParaRPr lang="en-US" sz="2400" dirty="0">
              <a:solidFill>
                <a:srgbClr val="000000"/>
              </a:solidFill>
              <a:latin typeface="Cambria Math" charset="0"/>
              <a:ea typeface="Times New Roman" charset="0"/>
              <a:cs typeface="Times New Roman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mbria Math" charset="0"/>
                <a:ea typeface="Times New Roman" charset="0"/>
                <a:cs typeface="Times New Roman" charset="0"/>
              </a:rPr>
              <a:t>Once you select your numerical method , how much error should you expect to see in your </a:t>
            </a:r>
            <a:r>
              <a:rPr lang="en-US" sz="2400" b="1" dirty="0">
                <a:solidFill>
                  <a:srgbClr val="000000"/>
                </a:solidFill>
                <a:latin typeface="Cambria Math" charset="0"/>
                <a:ea typeface="Times New Roman" charset="0"/>
                <a:cs typeface="Times New Roman" charset="0"/>
              </a:rPr>
              <a:t>output?</a:t>
            </a:r>
          </a:p>
          <a:p>
            <a:endParaRPr lang="en-US" sz="2400" b="1" i="1" dirty="0">
              <a:solidFill>
                <a:srgbClr val="000000"/>
              </a:solidFill>
              <a:latin typeface="Cambria Math" charset="0"/>
              <a:ea typeface="Times New Roman" charset="0"/>
              <a:cs typeface="Times New Roman" charset="0"/>
            </a:endParaRPr>
          </a:p>
          <a:p>
            <a:r>
              <a:rPr lang="en-US" sz="2400" b="1" i="1" dirty="0">
                <a:solidFill>
                  <a:srgbClr val="000000"/>
                </a:solidFill>
                <a:latin typeface="Cambria Math" charset="0"/>
                <a:ea typeface="Times New Roman" charset="0"/>
                <a:cs typeface="Times New Roman" charset="0"/>
              </a:rPr>
              <a:t>Is your method sensitive to errors (perturbation) in the input?</a:t>
            </a:r>
          </a:p>
        </p:txBody>
      </p:sp>
      <p:sp>
        <p:nvSpPr>
          <p:cNvPr id="5" name="Rectangle 4"/>
          <p:cNvSpPr/>
          <p:nvPr/>
        </p:nvSpPr>
        <p:spPr>
          <a:xfrm>
            <a:off x="5220350" y="6248400"/>
            <a:ext cx="369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“</a:t>
            </a:r>
            <a:r>
              <a:rPr lang="en-US" dirty="0" err="1"/>
              <a:t>HilbertMatrix-ConditionNumber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713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228600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Iclicker</a:t>
            </a: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question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673768" y="-1383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584" y="225468"/>
            <a:ext cx="3126809" cy="202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84" y="2447162"/>
            <a:ext cx="8686800" cy="1090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84184" y="3764344"/>
                <a:ext cx="4897416" cy="31393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How many integers are stored in COO format (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charset="0"/>
                      </a:rPr>
                      <m:t>𝑨</m:t>
                    </m:r>
                    <m:r>
                      <a:rPr lang="en-US" sz="2200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/>
                  <a:t>has dimensions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𝑛</m:t>
                    </m:r>
                    <m:r>
                      <a:rPr lang="en-US" sz="2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en-US" sz="2200" dirty="0"/>
                  <a:t>)?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A)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charset="0"/>
                      </a:rPr>
                      <m:t> </m:t>
                    </m:r>
                    <m:r>
                      <a:rPr lang="en-US" sz="2200" i="1">
                        <a:latin typeface="Cambria Math" charset="0"/>
                      </a:rPr>
                      <m:t>𝑛</m:t>
                    </m:r>
                    <m:r>
                      <a:rPr lang="en-US" sz="2200" b="0" i="1" smtClean="0">
                        <a:latin typeface="Cambria Math" charset="0"/>
                      </a:rPr>
                      <m:t>𝑛𝑧</m:t>
                    </m:r>
                  </m:oMath>
                </a14:m>
                <a:endParaRPr lang="en-US" sz="2200" dirty="0"/>
              </a:p>
              <a:p>
                <a:r>
                  <a:rPr lang="en-US" sz="2200" dirty="0"/>
                  <a:t>B)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𝑛</m:t>
                    </m:r>
                  </m:oMath>
                </a14:m>
                <a:endParaRPr lang="en-US" sz="2200" dirty="0"/>
              </a:p>
              <a:p>
                <a:r>
                  <a:rPr lang="en-US" sz="2200" dirty="0"/>
                  <a:t>C)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charset="0"/>
                      </a:rPr>
                      <m:t>2 </m:t>
                    </m:r>
                    <m:r>
                      <a:rPr lang="en-US" sz="2200" i="1" smtClean="0">
                        <a:latin typeface="Cambria Math" charset="0"/>
                      </a:rPr>
                      <m:t>𝑛</m:t>
                    </m:r>
                    <m:r>
                      <a:rPr lang="en-US" sz="2200" b="0" i="1" smtClean="0">
                        <a:latin typeface="Cambria Math" charset="0"/>
                      </a:rPr>
                      <m:t>𝑛𝑧</m:t>
                    </m:r>
                  </m:oMath>
                </a14:m>
                <a:endParaRPr lang="en-US" sz="2200" dirty="0"/>
              </a:p>
              <a:p>
                <a:r>
                  <a:rPr lang="en-US" sz="2200" dirty="0"/>
                  <a:t>D)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200" dirty="0"/>
              </a:p>
              <a:p>
                <a:r>
                  <a:rPr lang="en-US" sz="2200" dirty="0"/>
                  <a:t>E)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charset="0"/>
                      </a:rPr>
                      <m:t>2 </m:t>
                    </m:r>
                    <m:r>
                      <a:rPr lang="en-US" sz="2200" i="1">
                        <a:latin typeface="Cambria Math" charset="0"/>
                      </a:rPr>
                      <m:t>𝑛</m:t>
                    </m:r>
                  </m:oMath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84" y="3764344"/>
                <a:ext cx="4897416" cy="3139321"/>
              </a:xfrm>
              <a:prstGeom prst="rect">
                <a:avLst/>
              </a:prstGeom>
              <a:blipFill rotWithShape="0">
                <a:blip r:embed="rId4"/>
                <a:stretch>
                  <a:fillRect l="-1619" t="-3891" r="-2242" b="-5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075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228600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Iclicker</a:t>
            </a: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question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673768" y="-1383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38" y="1165602"/>
            <a:ext cx="6858000" cy="4025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156938" y="2286000"/>
            <a:ext cx="177604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R"/>
              <a:tabLst/>
              <a:defRPr/>
            </a:pPr>
            <a:r>
              <a:rPr lang="en-US" sz="2200" dirty="0"/>
              <a:t>56 bytes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R"/>
              <a:tabLst/>
              <a:defRPr/>
            </a:pPr>
            <a:r>
              <a:rPr lang="en-US" sz="2200" dirty="0"/>
              <a:t>72 bytes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R"/>
              <a:tabLst/>
              <a:defRPr/>
            </a:pPr>
            <a:r>
              <a:rPr lang="en-US" sz="2200" dirty="0"/>
              <a:t>96 bytes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R"/>
              <a:tabLst/>
              <a:defRPr/>
            </a:pPr>
            <a:r>
              <a:rPr lang="en-US" sz="2200" dirty="0"/>
              <a:t>120 bytes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R"/>
              <a:tabLst/>
              <a:defRPr/>
            </a:pPr>
            <a:r>
              <a:rPr lang="en-US" sz="2200" dirty="0"/>
              <a:t>144 bytes</a:t>
            </a:r>
          </a:p>
        </p:txBody>
      </p:sp>
    </p:spTree>
    <p:extLst>
      <p:ext uri="{BB962C8B-B14F-4D97-AF65-F5344CB8AC3E}">
        <p14:creationId xmlns:p14="http://schemas.microsoft.com/office/powerpoint/2010/main" val="3245169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228600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Compressed Sparse Row (CSR)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673768" y="-1383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016" y="1295400"/>
            <a:ext cx="3007784" cy="20015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038600"/>
            <a:ext cx="8839200" cy="328682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 rot="5400000">
            <a:off x="2177588" y="3870167"/>
            <a:ext cx="266700" cy="11166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3484354" y="3653438"/>
            <a:ext cx="454772" cy="15620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" name="Right Brace 8"/>
          <p:cNvSpPr/>
          <p:nvPr/>
        </p:nvSpPr>
        <p:spPr>
          <a:xfrm rot="5400000">
            <a:off x="5511722" y="3371048"/>
            <a:ext cx="393512" cy="21150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0" name="Rectangle 9"/>
          <p:cNvSpPr/>
          <p:nvPr/>
        </p:nvSpPr>
        <p:spPr>
          <a:xfrm>
            <a:off x="1962342" y="4549217"/>
            <a:ext cx="73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Row 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02272" y="4573960"/>
            <a:ext cx="73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Row 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52242" y="4561855"/>
            <a:ext cx="73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Row 2</a:t>
            </a:r>
          </a:p>
        </p:txBody>
      </p:sp>
      <p:sp>
        <p:nvSpPr>
          <p:cNvPr id="14" name="Right Brace 13"/>
          <p:cNvSpPr/>
          <p:nvPr/>
        </p:nvSpPr>
        <p:spPr>
          <a:xfrm rot="5400000">
            <a:off x="7365270" y="3882805"/>
            <a:ext cx="266700" cy="11166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116201" y="4549250"/>
            <a:ext cx="73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Row 3</a:t>
            </a:r>
          </a:p>
        </p:txBody>
      </p:sp>
      <p:sp>
        <p:nvSpPr>
          <p:cNvPr id="16" name="Right Brace 15"/>
          <p:cNvSpPr/>
          <p:nvPr/>
        </p:nvSpPr>
        <p:spPr>
          <a:xfrm rot="5400000">
            <a:off x="8309840" y="4150819"/>
            <a:ext cx="241957" cy="5548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056958" y="4505669"/>
            <a:ext cx="73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Row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962342" y="3780313"/>
                <a:ext cx="66684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b="0" i="1" smtClean="0">
                          <a:latin typeface="Cambria Math" charset="0"/>
                        </a:rPr>
                        <m:t>         1       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𝟐</m:t>
                      </m:r>
                      <m:r>
                        <a:rPr lang="en-US" b="0" i="1" smtClean="0">
                          <a:latin typeface="Cambria Math" charset="0"/>
                        </a:rPr>
                        <m:t>         3        4       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𝟓</m:t>
                      </m:r>
                      <m:r>
                        <a:rPr lang="en-US" b="0" i="1" smtClean="0">
                          <a:latin typeface="Cambria Math" charset="0"/>
                        </a:rPr>
                        <m:t>        6        7         8        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𝟗</m:t>
                      </m:r>
                      <m:r>
                        <a:rPr lang="en-US" b="0" i="1" smtClean="0">
                          <a:latin typeface="Cambria Math" charset="0"/>
                        </a:rPr>
                        <m:t>          10       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𝟏𝟏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342" y="3780313"/>
                <a:ext cx="6668492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823" t="-147826" r="-823" b="-17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792" y="5797910"/>
            <a:ext cx="5702300" cy="342900"/>
          </a:xfrm>
          <a:prstGeom prst="rect">
            <a:avLst/>
          </a:prstGeom>
        </p:spPr>
      </p:pic>
      <p:sp>
        <p:nvSpPr>
          <p:cNvPr id="30" name="Right Brace 29"/>
          <p:cNvSpPr/>
          <p:nvPr/>
        </p:nvSpPr>
        <p:spPr>
          <a:xfrm rot="5400000">
            <a:off x="4640327" y="4731128"/>
            <a:ext cx="327923" cy="288058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230173" y="6334850"/>
            <a:ext cx="1155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Row offsets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7110760" y="6211427"/>
                <a:ext cx="958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𝑛𝑛𝑧</m:t>
                      </m:r>
                      <m:r>
                        <a:rPr lang="en-US" i="1" dirty="0" smtClean="0">
                          <a:latin typeface="Cambria Math" charset="0"/>
                        </a:rPr>
                        <m:t>(</m:t>
                      </m:r>
                      <m:r>
                        <a:rPr lang="en-US" b="1" i="1" dirty="0" smtClean="0">
                          <a:latin typeface="Cambria Math" charset="0"/>
                        </a:rPr>
                        <m:t>𝑨</m:t>
                      </m:r>
                      <m:r>
                        <a:rPr lang="en-US" i="1" dirty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760" y="6211427"/>
                <a:ext cx="95872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>
            <a:off x="6591376" y="6053193"/>
            <a:ext cx="519384" cy="306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5117459"/>
            <a:ext cx="8854362" cy="31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71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228600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Compressed Sparse Row (CSR)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673768" y="-1383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716" y="1075592"/>
            <a:ext cx="2743200" cy="18255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993317"/>
            <a:ext cx="8839200" cy="9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52400" y="4065382"/>
                <a:ext cx="8458200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Does not store the zero elements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Fast arithmetic operations between sparse matrices, and fast matrix-vector product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i="1" dirty="0"/>
                  <a:t>col</a:t>
                </a:r>
                <a:r>
                  <a:rPr lang="en-US" sz="2400" dirty="0"/>
                  <a:t>: contain the column indices (array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𝑛𝑛𝑧</m:t>
                    </m:r>
                    <m:r>
                      <a:rPr lang="en-US" sz="2400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integers)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i="1" dirty="0"/>
                  <a:t>data</a:t>
                </a:r>
                <a:r>
                  <a:rPr lang="en-US" sz="2400" dirty="0"/>
                  <a:t>: contain the non-zero elements (array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𝑛𝑛𝑧</m:t>
                    </m:r>
                    <m:r>
                      <a:rPr lang="en-US" sz="2400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doubles)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i="1" dirty="0" err="1"/>
                  <a:t>rowptr</a:t>
                </a:r>
                <a:r>
                  <a:rPr lang="en-US" sz="2400" dirty="0"/>
                  <a:t>: contain the row offset (array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𝑛</m:t>
                    </m:r>
                    <m:r>
                      <a:rPr lang="en-US" sz="2400" b="0" i="0" dirty="0" smtClean="0">
                        <a:latin typeface="Cambria Math" charset="0"/>
                      </a:rPr>
                      <m:t>+1 </m:t>
                    </m:r>
                  </m:oMath>
                </a14:m>
                <a:r>
                  <a:rPr lang="en-US" sz="2400" dirty="0"/>
                  <a:t>integers)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065382"/>
                <a:ext cx="8458200" cy="3046988"/>
              </a:xfrm>
              <a:prstGeom prst="rect">
                <a:avLst/>
              </a:prstGeom>
              <a:blipFill rotWithShape="0">
                <a:blip r:embed="rId4"/>
                <a:stretch>
                  <a:fillRect l="-937" t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6406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228600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Example - CSR format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673768" y="-1383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BCA997-5F1D-E540-A2DA-F878B3919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19200"/>
            <a:ext cx="3962400" cy="20626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BDC3D3-8EF1-234D-98F1-8B85DF980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62" y="3564533"/>
            <a:ext cx="6670964" cy="203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5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/>
          <p:cNvSpPr/>
          <p:nvPr/>
        </p:nvSpPr>
        <p:spPr>
          <a:xfrm rot="5400000" flipV="1">
            <a:off x="2095407" y="2470454"/>
            <a:ext cx="694505" cy="5324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474904" y="2531828"/>
                <a:ext cx="275884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Clr>
                    <a:schemeClr val="accent2"/>
                  </a:buClr>
                  <a:buSzPct val="100000"/>
                </a:pPr>
                <a:r>
                  <a:rPr lang="en-US" sz="2400" b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Solve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904" y="2531828"/>
                <a:ext cx="2758847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325" t="-106579" b="-1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53112" y="215645"/>
                <a:ext cx="2682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∗10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−6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0,1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112" y="215645"/>
                <a:ext cx="2682979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8361" b="-1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20" y="591198"/>
            <a:ext cx="4200933" cy="18663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420" y="3200401"/>
            <a:ext cx="4268525" cy="18302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800" y="591197"/>
            <a:ext cx="4142644" cy="1847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6800" y="3200400"/>
            <a:ext cx="4087120" cy="18178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755653" y="215645"/>
                <a:ext cx="2682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∗10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0,1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653" y="215645"/>
                <a:ext cx="2682979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98361" b="-1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/>
          <p:cNvSpPr/>
          <p:nvPr/>
        </p:nvSpPr>
        <p:spPr>
          <a:xfrm rot="5400000" flipV="1">
            <a:off x="6600869" y="2506495"/>
            <a:ext cx="694505" cy="5324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60654" y="5486400"/>
            <a:ext cx="79926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Cambria Math" charset="0"/>
                <a:ea typeface="Times New Roman" charset="0"/>
                <a:cs typeface="Times New Roman" charset="0"/>
              </a:rPr>
              <a:t>Is your method sensitive to errors (perturbation) in the input?</a:t>
            </a:r>
          </a:p>
          <a:p>
            <a:r>
              <a:rPr lang="en-US" b="1" i="1" dirty="0">
                <a:solidFill>
                  <a:srgbClr val="000000"/>
                </a:solidFill>
                <a:latin typeface="Cambria Math" charset="0"/>
                <a:ea typeface="Times New Roman" charset="0"/>
                <a:cs typeface="Times New Roman" charset="0"/>
              </a:rPr>
              <a:t>How much noise can we add to the input data? </a:t>
            </a:r>
          </a:p>
          <a:p>
            <a:r>
              <a:rPr lang="en-US" b="1" i="1" dirty="0">
                <a:solidFill>
                  <a:srgbClr val="000000"/>
                </a:solidFill>
                <a:latin typeface="Cambria Math" charset="0"/>
                <a:ea typeface="Times New Roman" charset="0"/>
                <a:cs typeface="Times New Roman" charset="0"/>
              </a:rPr>
              <a:t>How can we define “little” amount of noise?  Should be relative with the magnitude of the data. </a:t>
            </a:r>
          </a:p>
        </p:txBody>
      </p:sp>
    </p:spTree>
    <p:extLst>
      <p:ext uri="{BB962C8B-B14F-4D97-AF65-F5344CB8AC3E}">
        <p14:creationId xmlns:p14="http://schemas.microsoft.com/office/powerpoint/2010/main" val="749540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173567" y="271828"/>
            <a:ext cx="9067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Sensitivity </a:t>
            </a:r>
            <a:r>
              <a:rPr lang="en-US" sz="40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of Solutions of Linear Systems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51367" y="990600"/>
                <a:ext cx="8712200" cy="56250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Suppose we start with a non-singular system of linear equations </a:t>
                </a:r>
                <a14:m>
                  <m:oMath xmlns:m="http://schemas.openxmlformats.org/officeDocument/2006/math">
                    <m:r>
                      <a:rPr lang="en-US" sz="2200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𝑨</m:t>
                    </m:r>
                    <m:r>
                      <a:rPr lang="en-US" sz="2200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a:rPr lang="en-US" sz="2200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𝒙</m:t>
                    </m:r>
                    <m:r>
                      <a:rPr lang="en-US" sz="2200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n-US" sz="2200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𝒃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We change the right-hand side vector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𝒃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(input) by a small amount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b="1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How much the solution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(output) changes, i.e., how large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b="1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2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200" b="0" i="0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Output</m:t>
                          </m:r>
                          <m:r>
                            <a:rPr lang="en-US" sz="2200" b="0" i="0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200" b="0" i="0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Relative</m:t>
                          </m:r>
                          <m:r>
                            <a:rPr lang="en-US" sz="2200" b="0" i="0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200" b="0" i="0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error</m:t>
                          </m:r>
                          <m:r>
                            <m:rPr>
                              <m:nor/>
                            </m:rPr>
                            <a:rPr lang="en-US" sz="2200" dirty="0">
                              <a:solidFill>
                                <a:srgbClr val="00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200" b="0" i="0" dirty="0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Input</m:t>
                          </m:r>
                          <m:r>
                            <a:rPr lang="en-US" sz="2200" b="0" i="0" dirty="0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200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Relative</m:t>
                          </m:r>
                          <m:r>
                            <a:rPr lang="en-US" sz="2200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200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error</m:t>
                          </m:r>
                        </m:den>
                      </m:f>
                      <m:r>
                        <a:rPr lang="en-US" sz="2200" b="1" i="1" dirty="0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mr-IN" sz="22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lang="en-US" sz="2200" b="1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200" b="1" i="1" dirty="0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  <m:r>
                                <m:rPr>
                                  <m:nor/>
                                </m:rPr>
                                <a:rPr lang="en-US" sz="220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</m:d>
                        </m:den>
                      </m:f>
                      <m:r>
                        <a:rPr lang="en-US" sz="2200" b="1" i="1" dirty="0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lang="en-US" sz="2200" b="1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200" b="1" i="1" dirty="0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  <m:r>
                                <m:rPr>
                                  <m:nor/>
                                </m:rPr>
                                <a:rPr lang="en-US" sz="220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200" b="1" i="1" dirty="0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b="1" i="1" dirty="0">
                  <a:solidFill>
                    <a:srgbClr val="000000"/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endParaRPr lang="en-US" sz="2200" b="1" i="1" dirty="0">
                  <a:solidFill>
                    <a:srgbClr val="000000"/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𝑨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𝒙</m:t>
                          </m:r>
                        </m:e>
                      </m:acc>
                      <m:r>
                        <a:rPr lang="en-US" sz="2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lang="en-US" sz="2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𝒃</m:t>
                          </m:r>
                          <m:r>
                            <a:rPr lang="en-US" sz="2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</m:e>
                      </m:acc>
                      <m:r>
                        <a:rPr lang="en-US" sz="2200" dirty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𝑨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lang="en-US" sz="2200" b="1" i="1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𝒙</m:t>
                          </m:r>
                        </m:e>
                      </m:acc>
                      <m:r>
                        <a:rPr lang="en-US" sz="2200" b="1" i="1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𝑨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(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𝒙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200" b="1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Δ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)=(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𝒃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200" b="1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Δ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en-US" sz="220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sz="2200" dirty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𝑨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200" b="1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Δ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b="1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Δ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𝒃</m:t>
                      </m:r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200" b="1" i="1" dirty="0">
                  <a:solidFill>
                    <a:srgbClr val="000000"/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200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Output</m:t>
                          </m:r>
                          <m:r>
                            <a:rPr lang="en-US" sz="2200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200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Relative</m:t>
                          </m:r>
                          <m:r>
                            <a:rPr lang="en-US" sz="2200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200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error</m:t>
                          </m:r>
                          <m:r>
                            <m:rPr>
                              <m:nor/>
                            </m:rPr>
                            <a:rPr lang="en-US" sz="2200" dirty="0">
                              <a:solidFill>
                                <a:srgbClr val="00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200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Input</m:t>
                          </m:r>
                          <m:r>
                            <a:rPr lang="en-US" sz="2200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200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Relative</m:t>
                          </m:r>
                          <m:r>
                            <a:rPr lang="en-US" sz="2200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200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error</m:t>
                          </m:r>
                        </m:den>
                      </m:f>
                      <m:r>
                        <a:rPr lang="en-US" sz="2200" b="1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mr-IN" sz="2200" b="1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 dirty="0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sz="22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2200" b="1" i="1" dirty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l-GR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𝑨</m:t>
                              </m:r>
                              <m:r>
                                <a:rPr lang="en-US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 </m:t>
                              </m:r>
                              <m:r>
                                <a:rPr lang="en-US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  <m:r>
                                <m:rPr>
                                  <m:nor/>
                                </m:rPr>
                                <a:rPr lang="en-US" sz="220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  <m:r>
                        <a:rPr lang="en-US" sz="2200" b="1" i="1" dirty="0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f>
                        <m:fPr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mr-IN" sz="22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 dirty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sz="2200" i="1" dirty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  <m:r>
                                <m:rPr>
                                  <m:nor/>
                                </m:rPr>
                                <a:rPr lang="en-US" sz="220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b="1" i="1" dirty="0">
                  <a:solidFill>
                    <a:srgbClr val="000000"/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endParaRPr lang="en-US" sz="2200" b="1" i="1" dirty="0">
                  <a:solidFill>
                    <a:srgbClr val="000000"/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lang="en-US" sz="2200" b="1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  <m:r>
                        <a:rPr lang="en-US" sz="2200" b="1" i="1" dirty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200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200" b="1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200" b="1" i="1" dirty="0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b="1" i="1" dirty="0">
                  <a:solidFill>
                    <a:srgbClr val="00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7" y="990600"/>
                <a:ext cx="8712200" cy="5625066"/>
              </a:xfrm>
              <a:prstGeom prst="rect">
                <a:avLst/>
              </a:prstGeom>
              <a:blipFill>
                <a:blip r:embed="rId3"/>
                <a:stretch>
                  <a:fillRect l="-873" t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318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173567" y="271828"/>
            <a:ext cx="9067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Sensitivity </a:t>
            </a:r>
            <a:r>
              <a:rPr lang="en-US" sz="40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of Solutions of Linear Systems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51367" y="1219200"/>
                <a:ext cx="8259233" cy="3162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We can also add a perturbation to the matrix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𝑨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(input) by a small amount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𝑬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such that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(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𝑨</m:t>
                      </m:r>
                      <m:r>
                        <a:rPr lang="en-US" sz="2200" b="1" i="1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+</m:t>
                      </m:r>
                      <m:r>
                        <a:rPr lang="en-US" sz="2200" b="1" i="1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𝑬</m:t>
                      </m:r>
                      <m:r>
                        <a:rPr lang="en-US" sz="2200" b="1" i="1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) </m:t>
                      </m:r>
                      <m:acc>
                        <m:accPr>
                          <m:chr m:val="̂"/>
                          <m:ctrlP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𝒙</m:t>
                          </m:r>
                        </m:e>
                      </m:acc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𝒃</m:t>
                      </m:r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and in a similar way obtain:</a:t>
                </a:r>
              </a:p>
              <a:p>
                <a:endParaRPr lang="en-US" sz="2200" b="1" i="1" dirty="0">
                  <a:solidFill>
                    <a:srgbClr val="000000"/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lang="en-US" sz="2200" b="1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  <m:r>
                        <a:rPr lang="en-US" sz="2200" b="1" i="1" dirty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200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200" b="1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200" b="1" i="1" dirty="0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𝑬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b="1" i="1" dirty="0">
                  <a:solidFill>
                    <a:srgbClr val="00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7" y="1219200"/>
                <a:ext cx="8259233" cy="3162148"/>
              </a:xfrm>
              <a:prstGeom prst="rect">
                <a:avLst/>
              </a:prstGeom>
              <a:blipFill rotWithShape="0">
                <a:blip r:embed="rId3"/>
                <a:stretch>
                  <a:fillRect l="-959" t="-1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5985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51367" y="250057"/>
            <a:ext cx="9067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Condition number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51367" y="1143000"/>
                <a:ext cx="8712200" cy="5307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condition number is a measure of sensitivity of solving a linear system of equations to variations in the input.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condition number of a matrix </a:t>
                </a:r>
                <a14:m>
                  <m:oMath xmlns:m="http://schemas.openxmlformats.org/officeDocument/2006/math">
                    <m:r>
                      <a:rPr lang="en-US" sz="2200" b="1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: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𝑐𝑜𝑛𝑑</m:t>
                      </m:r>
                      <m:d>
                        <m:dPr>
                          <m:ctrlPr>
                            <a:rPr lang="en-US" sz="22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200" b="1" i="1" dirty="0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200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200" b="1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</m:d>
                    </m:oMath>
                  </m:oMathPara>
                </a14:m>
                <a:endParaRPr lang="en-US" sz="2200" b="1" i="1" dirty="0">
                  <a:solidFill>
                    <a:srgbClr val="00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endParaRPr lang="en-US" sz="2200" b="1" i="1" dirty="0">
                  <a:solidFill>
                    <a:srgbClr val="00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Recall that the induced matrix norm is given by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200" b="1" i="1" dirty="0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mr-IN" sz="22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200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200" b="0" i="0" dirty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2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dirty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2200" b="1" i="1" dirty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sz="2200" b="0" i="1" dirty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And since the condition number is relative to a given norm, we should be precise and for example write: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𝑐𝑜𝑛𝑑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𝑐𝑜𝑛𝑑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</m:sSub>
                    <m:d>
                      <m:dPr>
                        <m:ctrlP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</m:oMath>
                </a14:m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7" y="1143000"/>
                <a:ext cx="8712200" cy="5307992"/>
              </a:xfrm>
              <a:prstGeom prst="rect">
                <a:avLst/>
              </a:prstGeom>
              <a:blipFill rotWithShape="0">
                <a:blip r:embed="rId2"/>
                <a:stretch>
                  <a:fillRect l="-910" t="-805" r="-210" b="-1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346746" y="196568"/>
            <a:ext cx="369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“</a:t>
            </a:r>
            <a:r>
              <a:rPr lang="en-US" dirty="0" err="1"/>
              <a:t>HilbertMatrix-ConditionNumber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3855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177440"/>
            <a:ext cx="9067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Iclicker</a:t>
            </a: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question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81000" y="1143000"/>
                <a:ext cx="8458200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Give an example of a matrix that is very well-conditioned (i.e., has a condition number that is good for computation).  Select the best possible condition number(s) of a matrix?</a:t>
                </a:r>
              </a:p>
              <a:p>
                <a:endParaRPr lang="en-US" sz="2800" dirty="0"/>
              </a:p>
              <a:p>
                <a:pPr marL="514350" indent="-514350">
                  <a:buAutoNum type="alphaUcParenR"/>
                </a:pP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𝑐𝑜𝑛𝑑</m:t>
                    </m:r>
                    <m:d>
                      <m:dPr>
                        <m:ctrlPr>
                          <a:rPr lang="en-US" sz="28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1" i="1" dirty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  <m:r>
                      <a:rPr lang="en-US" sz="2800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&lt;0</m:t>
                    </m:r>
                  </m:oMath>
                </a14:m>
                <a:endParaRPr lang="en-US" sz="2800" dirty="0"/>
              </a:p>
              <a:p>
                <a:pPr marL="514350" indent="-514350">
                  <a:buFontTx/>
                  <a:buAutoNum type="alphaUcParenR"/>
                </a:pP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𝑐𝑜𝑛𝑑</m:t>
                    </m:r>
                    <m:d>
                      <m:dPr>
                        <m:ctrlPr>
                          <a:rPr lang="en-US" sz="28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1" i="1" dirty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  <m:r>
                      <a:rPr lang="en-US" sz="2800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sz="2800" i="1" dirty="0">
                  <a:solidFill>
                    <a:srgbClr val="000000"/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Tx/>
                  <a:buAutoNum type="alphaUcParenR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0&lt;</m:t>
                    </m:r>
                    <m:r>
                      <a:rPr lang="en-US" sz="2800" i="1" dirty="0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𝑐𝑜𝑛𝑑</m:t>
                    </m:r>
                    <m:d>
                      <m:dPr>
                        <m:ctrlPr>
                          <a:rPr lang="en-US" sz="28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1" i="1" dirty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&lt;1</m:t>
                    </m:r>
                  </m:oMath>
                </a14:m>
                <a:endParaRPr lang="en-US" sz="2800" b="0" i="1" dirty="0">
                  <a:solidFill>
                    <a:srgbClr val="000000"/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Tx/>
                  <a:buAutoNum type="alphaUcParenR"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𝑐𝑜𝑛𝑑</m:t>
                    </m:r>
                    <m:d>
                      <m:dPr>
                        <m:ctrlPr>
                          <a:rPr lang="en-US" sz="28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1" i="1" dirty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  <m:r>
                      <a:rPr lang="en-US" sz="2800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sz="2800" i="1" dirty="0">
                  <a:solidFill>
                    <a:srgbClr val="000000"/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Tx/>
                  <a:buAutoNum type="alphaUcParenR"/>
                </a:pP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𝑐𝑜𝑛𝑑</m:t>
                    </m:r>
                    <m:d>
                      <m:dPr>
                        <m:ctrlPr>
                          <a:rPr lang="en-US" sz="28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1" i="1" dirty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  <m:r>
                      <a:rPr lang="en-US" sz="2800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dirty="0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large</m:t>
                    </m:r>
                    <m:r>
                      <a:rPr lang="en-US" sz="2800" dirty="0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dirty="0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number</m:t>
                    </m:r>
                  </m:oMath>
                </a14:m>
                <a:r>
                  <a:rPr lang="en-US" sz="2800" dirty="0">
                    <a:latin typeface="Times New Roman" charset="0"/>
                    <a:ea typeface="Times New Roman" charset="0"/>
                    <a:cs typeface="Times New Roman" charset="0"/>
                  </a:rPr>
                  <a:t>s</a:t>
                </a:r>
              </a:p>
              <a:p>
                <a:endParaRPr lang="en-US" sz="2800" dirty="0"/>
              </a:p>
              <a:p>
                <a:pPr algn="ctr"/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143000"/>
                <a:ext cx="8458200" cy="4832092"/>
              </a:xfrm>
              <a:prstGeom prst="rect">
                <a:avLst/>
              </a:prstGeom>
              <a:blipFill>
                <a:blip r:embed="rId2"/>
                <a:stretch>
                  <a:fillRect l="-1349" t="-1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D29D8A3-43BF-724E-98CC-94364453BBD0}"/>
                  </a:ext>
                </a:extLst>
              </p:cNvPr>
              <p:cNvSpPr/>
              <p:nvPr/>
            </p:nvSpPr>
            <p:spPr>
              <a:xfrm>
                <a:off x="6238661" y="236665"/>
                <a:ext cx="2567882" cy="66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mr-IN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  <m:r>
                        <a:rPr lang="en-US" b="1" i="1" dirty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𝑐𝑜𝑛𝑑</m:t>
                      </m:r>
                      <m:d>
                        <m:dPr>
                          <m:ctrlPr>
                            <a:rPr lang="en-US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1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mr-IN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mr-IN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D29D8A3-43BF-724E-98CC-94364453B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661" y="236665"/>
                <a:ext cx="2567882" cy="664990"/>
              </a:xfrm>
              <a:prstGeom prst="rect">
                <a:avLst/>
              </a:prstGeom>
              <a:blipFill>
                <a:blip r:embed="rId3"/>
                <a:stretch>
                  <a:fillRect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70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51367" y="250057"/>
            <a:ext cx="9067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Condition number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51367" y="1143000"/>
                <a:ext cx="8712200" cy="53308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2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lang="en-US" sz="2200" b="1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  <m:r>
                        <a:rPr lang="en-US" sz="2200" b="1" i="1" dirty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sz="2200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𝑐𝑜𝑛𝑑</m:t>
                      </m:r>
                      <m:d>
                        <m:dPr>
                          <m:ctrlP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200" b="1" i="1" dirty="0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b="1" i="1" dirty="0">
                  <a:solidFill>
                    <a:srgbClr val="00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endParaRPr lang="en-US" sz="2200" b="1" i="1" dirty="0">
                  <a:solidFill>
                    <a:srgbClr val="00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Small condition numbers mean not a lot of error amplification. Small condition numbers are good!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identity matrix should be well-conditioned: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𝑰</m:t>
                          </m:r>
                        </m:e>
                      </m:d>
                      <m:r>
                        <a:rPr lang="en-US" sz="2200" b="1" i="1" dirty="0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200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2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dirty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sz="2200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𝑰</m:t>
                              </m:r>
                              <m:r>
                                <a:rPr lang="en-US" sz="2200" b="1" i="1" dirty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sz="2200" b="1" i="1" dirty="0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200" b="0" i="1" dirty="0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It turns out that this is the smallest possible condition number: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𝑐𝑜𝑛𝑑</m:t>
                      </m:r>
                      <m:d>
                        <m:dPr>
                          <m:ctrlP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200" b="1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200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200" b="1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200" b="1" i="1" dirty="0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d>
                        <m:dPr>
                          <m:begChr m:val="‖"/>
                          <m:endChr m:val="‖"/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200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200" b="1" i="1" dirty="0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𝑰</m:t>
                          </m:r>
                        </m:e>
                      </m:d>
                      <m:r>
                        <a:rPr lang="en-US" sz="2200" b="1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200" b="0" i="1" dirty="0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US" sz="2200" i="1" dirty="0">
                  <a:solidFill>
                    <a:srgbClr val="00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mr-IN" sz="22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200" i="1" dirty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does not exist, then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𝑐𝑜𝑛𝑑</m:t>
                    </m:r>
                    <m:d>
                      <m:dPr>
                        <m:ctrlP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  <m:r>
                      <a:rPr lang="en-US" sz="2200" b="1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200" i="1" dirty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(by convention)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7" y="1143000"/>
                <a:ext cx="8712200" cy="5330818"/>
              </a:xfrm>
              <a:prstGeom prst="rect">
                <a:avLst/>
              </a:prstGeom>
              <a:blipFill rotWithShape="0">
                <a:blip r:embed="rId2"/>
                <a:stretch>
                  <a:fillRect l="-910" b="-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0191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58133</TotalTime>
  <Words>1720</Words>
  <Application>Microsoft Macintosh PowerPoint</Application>
  <PresentationFormat>On-screen Show (4:3)</PresentationFormat>
  <Paragraphs>298</Paragraphs>
  <Slides>34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Cambria Math</vt:lpstr>
      <vt:lpstr>Franklin Gothic Book</vt:lpstr>
      <vt:lpstr>Perpetua</vt:lpstr>
      <vt:lpstr>Times New Roman</vt:lpstr>
      <vt:lpstr>Wingdings 2</vt:lpstr>
      <vt:lpstr>Equity</vt:lpstr>
      <vt:lpstr>Linear System of Equations: Conditioning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Introductory Solid Mechanics TAM 251</dc:title>
  <dc:creator>Mariana Silva Sohn</dc:creator>
  <cp:lastModifiedBy>Silva, Mariana Teixeira</cp:lastModifiedBy>
  <cp:revision>885</cp:revision>
  <cp:lastPrinted>2014-08-24T21:59:06Z</cp:lastPrinted>
  <dcterms:created xsi:type="dcterms:W3CDTF">2012-07-21T17:56:31Z</dcterms:created>
  <dcterms:modified xsi:type="dcterms:W3CDTF">2020-02-26T01:15:22Z</dcterms:modified>
</cp:coreProperties>
</file>